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5" r:id="rId3"/>
    <p:sldId id="257" r:id="rId4"/>
    <p:sldId id="258" r:id="rId5"/>
    <p:sldId id="259" r:id="rId6"/>
    <p:sldId id="260" r:id="rId7"/>
    <p:sldId id="261" r:id="rId8"/>
    <p:sldId id="262" r:id="rId9"/>
    <p:sldId id="264" r:id="rId10"/>
    <p:sldId id="263" r:id="rId11"/>
    <p:sldId id="266" r:id="rId12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156" y="-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hte verbindingslijn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el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25" name="Ondertitel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nl-NL" smtClean="0"/>
              <a:t>Klik om de ondertitelstijl van het model te bewerken</a:t>
            </a:r>
            <a:endParaRPr kumimoji="0" lang="en-US"/>
          </a:p>
        </p:txBody>
      </p:sp>
      <p:sp>
        <p:nvSpPr>
          <p:cNvPr id="31" name="Tijdelijke aanduiding voor datum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1F57C3EE-AB9B-40B0-B068-5538F497FFB5}" type="datetimeFigureOut">
              <a:rPr lang="nl-NL" smtClean="0"/>
              <a:t>2-6-2016</a:t>
            </a:fld>
            <a:endParaRPr lang="nl-NL"/>
          </a:p>
        </p:txBody>
      </p:sp>
      <p:sp>
        <p:nvSpPr>
          <p:cNvPr id="18" name="Tijdelijke aanduiding voor voettekst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nl-NL"/>
          </a:p>
        </p:txBody>
      </p:sp>
      <p:sp>
        <p:nvSpPr>
          <p:cNvPr id="29" name="Tijdelijke aanduiding voor dianumm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6A81CF2D-7C5F-4D6E-B3CB-0FCFB1C5A84E}" type="slidenum">
              <a:rPr lang="nl-NL" smtClean="0"/>
              <a:t>‹nr.›</a:t>
            </a:fld>
            <a:endParaRPr 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F57C3EE-AB9B-40B0-B068-5538F497FFB5}" type="datetimeFigureOut">
              <a:rPr lang="nl-NL" smtClean="0"/>
              <a:t>2-6-2016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81CF2D-7C5F-4D6E-B3CB-0FCFB1C5A84E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1F57C3EE-AB9B-40B0-B068-5538F497FFB5}" type="datetimeFigureOut">
              <a:rPr lang="nl-NL" smtClean="0"/>
              <a:t>2-6-2016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6A81CF2D-7C5F-4D6E-B3CB-0FCFB1C5A84E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F57C3EE-AB9B-40B0-B068-5538F497FFB5}" type="datetimeFigureOut">
              <a:rPr lang="nl-NL" smtClean="0"/>
              <a:t>2-6-2016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81CF2D-7C5F-4D6E-B3CB-0FCFB1C5A84E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F57C3EE-AB9B-40B0-B068-5538F497FFB5}" type="datetimeFigureOut">
              <a:rPr lang="nl-NL" smtClean="0"/>
              <a:t>2-6-2016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6A81CF2D-7C5F-4D6E-B3CB-0FCFB1C5A84E}" type="slidenum">
              <a:rPr lang="nl-NL" smtClean="0"/>
              <a:t>‹nr.›</a:t>
            </a:fld>
            <a:endParaRPr 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F57C3EE-AB9B-40B0-B068-5538F497FFB5}" type="datetimeFigureOut">
              <a:rPr lang="nl-NL" smtClean="0"/>
              <a:t>2-6-2016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81CF2D-7C5F-4D6E-B3CB-0FCFB1C5A84E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5" name="Tijdelijke aanduiding voor inhoud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F57C3EE-AB9B-40B0-B068-5538F497FFB5}" type="datetimeFigureOut">
              <a:rPr lang="nl-NL" smtClean="0"/>
              <a:t>2-6-2016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81CF2D-7C5F-4D6E-B3CB-0FCFB1C5A84E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F57C3EE-AB9B-40B0-B068-5538F497FFB5}" type="datetimeFigureOut">
              <a:rPr lang="nl-NL" smtClean="0"/>
              <a:t>2-6-2016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81CF2D-7C5F-4D6E-B3CB-0FCFB1C5A84E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F57C3EE-AB9B-40B0-B068-5538F497FFB5}" type="datetimeFigureOut">
              <a:rPr lang="nl-NL" smtClean="0"/>
              <a:t>2-6-2016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81CF2D-7C5F-4D6E-B3CB-0FCFB1C5A84E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F57C3EE-AB9B-40B0-B068-5538F497FFB5}" type="datetimeFigureOut">
              <a:rPr lang="nl-NL" smtClean="0"/>
              <a:t>2-6-2016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81CF2D-7C5F-4D6E-B3CB-0FCFB1C5A84E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hthoek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F57C3EE-AB9B-40B0-B068-5538F497FFB5}" type="datetimeFigureOut">
              <a:rPr lang="nl-NL" smtClean="0"/>
              <a:t>2-6-2016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81CF2D-7C5F-4D6E-B3CB-0FCFB1C5A84E}" type="slidenum">
              <a:rPr lang="nl-NL" smtClean="0"/>
              <a:t>‹nr.›</a:t>
            </a:fld>
            <a:endParaRPr lang="nl-NL"/>
          </a:p>
        </p:txBody>
      </p:sp>
      <p:sp>
        <p:nvSpPr>
          <p:cNvPr id="10" name="Tijdelijke aanduiding voor afbeelding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nl-NL" smtClean="0"/>
              <a:t>Klik op het pictogram als u een afbeelding wilt toevoegen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hoek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jdelijke aanduiding voor titel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1" name="Tijdelijke aanduiding voor tekst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  <a:p>
            <a:pPr lvl="1" eaLnBrk="1" latinLnBrk="0" hangingPunct="1"/>
            <a:r>
              <a:rPr kumimoji="0" lang="nl-NL" smtClean="0"/>
              <a:t>Tweede niveau</a:t>
            </a:r>
          </a:p>
          <a:p>
            <a:pPr lvl="2" eaLnBrk="1" latinLnBrk="0" hangingPunct="1"/>
            <a:r>
              <a:rPr kumimoji="0" lang="nl-NL" smtClean="0"/>
              <a:t>Derde niveau</a:t>
            </a:r>
          </a:p>
          <a:p>
            <a:pPr lvl="3" eaLnBrk="1" latinLnBrk="0" hangingPunct="1"/>
            <a:r>
              <a:rPr kumimoji="0" lang="nl-NL" smtClean="0"/>
              <a:t>Vierde niveau</a:t>
            </a:r>
          </a:p>
          <a:p>
            <a:pPr lvl="4" eaLnBrk="1" latinLnBrk="0" hangingPunct="1"/>
            <a:r>
              <a:rPr kumimoji="0" lang="nl-NL" smtClean="0"/>
              <a:t>Vijfde niveau</a:t>
            </a:r>
            <a:endParaRPr kumimoji="0" lang="en-US"/>
          </a:p>
        </p:txBody>
      </p:sp>
      <p:sp>
        <p:nvSpPr>
          <p:cNvPr id="27" name="Tijdelijke aanduiding voor datum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1F57C3EE-AB9B-40B0-B068-5538F497FFB5}" type="datetimeFigureOut">
              <a:rPr lang="nl-NL" smtClean="0"/>
              <a:t>2-6-2016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nl-NL"/>
          </a:p>
        </p:txBody>
      </p:sp>
      <p:sp>
        <p:nvSpPr>
          <p:cNvPr id="16" name="Tijdelijke aanduiding voor dianumm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6A81CF2D-7C5F-4D6E-B3CB-0FCFB1C5A84E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47664" y="533400"/>
            <a:ext cx="6924604" cy="2868168"/>
          </a:xfrm>
        </p:spPr>
        <p:txBody>
          <a:bodyPr/>
          <a:lstStyle/>
          <a:p>
            <a:r>
              <a:rPr lang="nl-NL" dirty="0" smtClean="0"/>
              <a:t>Dood in onze samenleving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Hoofdstuk 15 VVT </a:t>
            </a:r>
          </a:p>
          <a:p>
            <a:r>
              <a:rPr lang="nl-NL" dirty="0" smtClean="0"/>
              <a:t>Persoonlijke Basiszorg 2</a:t>
            </a:r>
            <a:endParaRPr lang="nl-NL" dirty="0"/>
          </a:p>
        </p:txBody>
      </p:sp>
      <p:sp>
        <p:nvSpPr>
          <p:cNvPr id="4" name="Ondertitel 2"/>
          <p:cNvSpPr txBox="1">
            <a:spLocks/>
          </p:cNvSpPr>
          <p:nvPr/>
        </p:nvSpPr>
        <p:spPr>
          <a:xfrm>
            <a:off x="139448" y="4641112"/>
            <a:ext cx="2416328" cy="2216888"/>
          </a:xfrm>
          <a:prstGeom prst="rect">
            <a:avLst/>
          </a:prstGeom>
        </p:spPr>
        <p:txBody>
          <a:bodyPr vert="horz" lIns="45720" tIns="0" rIns="45720" bIns="0">
            <a:normAutofit/>
          </a:bodyPr>
          <a:lstStyle>
            <a:lvl1pPr marL="0" indent="0" algn="r" rtl="0" eaLnBrk="1" latinLnBrk="0" hangingPunct="1">
              <a:spcBef>
                <a:spcPts val="600"/>
              </a:spcBef>
              <a:buClr>
                <a:schemeClr val="tx2"/>
              </a:buClr>
              <a:buSzPct val="73000"/>
              <a:buFont typeface="Wingdings 2"/>
              <a:buNone/>
              <a:defRPr kumimoji="0" sz="2200" kern="1200" baseline="0">
                <a:solidFill>
                  <a:srgbClr val="FFFFFF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500"/>
              </a:spcBef>
              <a:buClr>
                <a:schemeClr val="accent4"/>
              </a:buClr>
              <a:buSzPct val="80000"/>
              <a:buFont typeface="Wingdings 2"/>
              <a:buNone/>
              <a:defRPr kumimoji="0" sz="2300" kern="1200">
                <a:solidFill>
                  <a:schemeClr val="tx1">
                    <a:tint val="8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400"/>
              </a:spcBef>
              <a:buClr>
                <a:schemeClr val="accent4"/>
              </a:buClr>
              <a:buSzPct val="60000"/>
              <a:buFont typeface="Wingdings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SzPct val="80000"/>
              <a:buFont typeface="Wingdings 2"/>
              <a:buNone/>
              <a:defRPr kumimoji="0" sz="2000" kern="1200">
                <a:solidFill>
                  <a:schemeClr val="tx1">
                    <a:tint val="8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400"/>
              </a:spcBef>
              <a:buClr>
                <a:schemeClr val="accent4"/>
              </a:buClr>
              <a:buSzPct val="70000"/>
              <a:buFont typeface="Wingdings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ts val="400"/>
              </a:spcBef>
              <a:buClr>
                <a:schemeClr val="accent4"/>
              </a:buClr>
              <a:buSzPct val="80000"/>
              <a:buFont typeface="Wingdings 2"/>
              <a:buNone/>
              <a:defRPr kumimoji="0" sz="1800" kern="1200">
                <a:solidFill>
                  <a:schemeClr val="tx1">
                    <a:tint val="8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SzPct val="80000"/>
              <a:buFont typeface="Wingdings 2"/>
              <a:buNone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ts val="300"/>
              </a:spcBef>
              <a:buClr>
                <a:schemeClr val="accent4"/>
              </a:buClr>
              <a:buSzPct val="100000"/>
              <a:buNone/>
              <a:defRPr kumimoji="0" sz="1600" kern="1200" baseline="0">
                <a:solidFill>
                  <a:schemeClr val="tx1">
                    <a:tint val="8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SzPct val="100000"/>
              <a:buFont typeface="Wingdings"/>
              <a:buNone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nl-NL" dirty="0" smtClean="0"/>
              <a:t>VP15</a:t>
            </a:r>
            <a:endParaRPr lang="nl-NL" dirty="0" smtClean="0"/>
          </a:p>
          <a:p>
            <a:r>
              <a:rPr lang="nl-NL" dirty="0" smtClean="0"/>
              <a:t>Verpleegkunde</a:t>
            </a:r>
          </a:p>
          <a:p>
            <a:endParaRPr lang="nl-NL" dirty="0"/>
          </a:p>
          <a:p>
            <a:r>
              <a:rPr lang="nl-NL" dirty="0" smtClean="0"/>
              <a:t>Carin Hogenbirk</a:t>
            </a:r>
          </a:p>
          <a:p>
            <a:r>
              <a:rPr lang="nl-NL" dirty="0" smtClean="0"/>
              <a:t>Mei </a:t>
            </a:r>
            <a:r>
              <a:rPr lang="nl-NL" dirty="0" smtClean="0"/>
              <a:t>2016</a:t>
            </a:r>
            <a:endParaRPr lang="nl-NL" dirty="0"/>
          </a:p>
        </p:txBody>
      </p:sp>
      <p:pic>
        <p:nvPicPr>
          <p:cNvPr id="5" name="Picture 2" descr="Traject V&amp;V / Persoonlijke basiszorg / 2 Niveau 4 / deel Basisboek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052" y="260648"/>
            <a:ext cx="1715120" cy="23294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15041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Wensen</a:t>
            </a:r>
            <a:r>
              <a:rPr lang="nl-NL" smtClean="0"/>
              <a:t>/ behoefte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51520" y="1609416"/>
            <a:ext cx="8075240" cy="4846320"/>
          </a:xfrm>
        </p:spPr>
        <p:txBody>
          <a:bodyPr/>
          <a:lstStyle/>
          <a:p>
            <a:r>
              <a:rPr lang="nl-NL" dirty="0" smtClean="0"/>
              <a:t>In overleg met zorgvrager wat stervende graag wil</a:t>
            </a:r>
          </a:p>
          <a:p>
            <a:pPr lvl="1"/>
            <a:r>
              <a:rPr lang="nl-NL" dirty="0" smtClean="0"/>
              <a:t>Veel aanwezig zijn</a:t>
            </a:r>
          </a:p>
          <a:p>
            <a:pPr lvl="1"/>
            <a:r>
              <a:rPr lang="nl-NL" dirty="0" smtClean="0"/>
              <a:t>Meer afstand</a:t>
            </a:r>
          </a:p>
          <a:p>
            <a:pPr lvl="1"/>
            <a:r>
              <a:rPr lang="nl-NL" dirty="0" smtClean="0"/>
              <a:t>Vragen hoe het met familie gaat</a:t>
            </a:r>
          </a:p>
          <a:p>
            <a:pPr lvl="1"/>
            <a:r>
              <a:rPr lang="nl-NL" dirty="0" smtClean="0"/>
              <a:t>Willen ze alleen zijn met strevende</a:t>
            </a:r>
          </a:p>
          <a:p>
            <a:pPr lvl="1"/>
            <a:r>
              <a:rPr lang="nl-NL" dirty="0" smtClean="0"/>
              <a:t>Vragen beantwoorden</a:t>
            </a:r>
          </a:p>
          <a:p>
            <a:pPr lvl="1"/>
            <a:r>
              <a:rPr lang="nl-NL" dirty="0" smtClean="0"/>
              <a:t>Arts inschakelen (indien gewenst)</a:t>
            </a:r>
          </a:p>
          <a:p>
            <a:pPr lvl="1"/>
            <a:r>
              <a:rPr lang="nl-NL" dirty="0" smtClean="0"/>
              <a:t>Goede gastvrouw/-heer</a:t>
            </a:r>
          </a:p>
          <a:p>
            <a:pPr lvl="1"/>
            <a:endParaRPr lang="nl-NL" dirty="0"/>
          </a:p>
        </p:txBody>
      </p:sp>
      <p:sp>
        <p:nvSpPr>
          <p:cNvPr id="4" name="Rechthoek 3"/>
          <p:cNvSpPr/>
          <p:nvPr/>
        </p:nvSpPr>
        <p:spPr>
          <a:xfrm>
            <a:off x="2627784" y="6175887"/>
            <a:ext cx="540065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dirty="0">
                <a:solidFill>
                  <a:srgbClr val="5D1E79"/>
                </a:solidFill>
                <a:latin typeface="Georgia" panose="02040502050405020303" pitchFamily="18" charset="0"/>
              </a:rPr>
              <a:t>Luisteren is horen wat er wordt gezegd.</a:t>
            </a:r>
          </a:p>
          <a:p>
            <a:r>
              <a:rPr lang="nl-NL" dirty="0">
                <a:solidFill>
                  <a:srgbClr val="5D1E79"/>
                </a:solidFill>
                <a:latin typeface="Georgia" panose="02040502050405020303" pitchFamily="18" charset="0"/>
              </a:rPr>
              <a:t>Goed luisteren is horen wat er niet wordt gezegd.....</a:t>
            </a:r>
            <a:endParaRPr lang="nl-NL" dirty="0">
              <a:solidFill>
                <a:srgbClr val="5D1E79"/>
              </a:solidFill>
              <a:effectLst/>
              <a:latin typeface="Georgia" panose="02040502050405020303" pitchFamily="18" charset="0"/>
            </a:endParaRPr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8304" y="5798882"/>
            <a:ext cx="774985" cy="6527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5268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opdrachten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Blz. 169</a:t>
            </a:r>
          </a:p>
          <a:p>
            <a:pPr lvl="1"/>
            <a:r>
              <a:rPr lang="nl-NL" dirty="0" smtClean="0"/>
              <a:t>1,2,3.</a:t>
            </a:r>
          </a:p>
          <a:p>
            <a:pPr lvl="1"/>
            <a:r>
              <a:rPr lang="nl-NL" dirty="0" smtClean="0"/>
              <a:t>Neem voor de volgende les een </a:t>
            </a:r>
            <a:r>
              <a:rPr lang="nl-NL" smtClean="0"/>
              <a:t>aantal rouwadvertenties mee.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418685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Opdracht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Maak met een groepje van 4 personen een </a:t>
            </a:r>
            <a:r>
              <a:rPr lang="nl-NL" dirty="0" err="1" smtClean="0"/>
              <a:t>mindmap</a:t>
            </a:r>
            <a:r>
              <a:rPr lang="nl-NL" dirty="0" smtClean="0"/>
              <a:t> omtrent sterven en rouw.</a:t>
            </a:r>
          </a:p>
          <a:p>
            <a:r>
              <a:rPr lang="nl-NL" dirty="0" smtClean="0"/>
              <a:t>Hang de </a:t>
            </a:r>
            <a:r>
              <a:rPr lang="nl-NL" dirty="0" err="1" smtClean="0"/>
              <a:t>mindmap</a:t>
            </a:r>
            <a:r>
              <a:rPr lang="nl-NL" dirty="0" smtClean="0"/>
              <a:t> op en bespreek het in de klas</a:t>
            </a:r>
          </a:p>
          <a:p>
            <a:endParaRPr lang="nl-NL" dirty="0"/>
          </a:p>
          <a:p>
            <a:endParaRPr lang="nl-NL" dirty="0" smtClean="0"/>
          </a:p>
          <a:p>
            <a:endParaRPr lang="nl-NL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3429000"/>
            <a:ext cx="5066308" cy="3245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922036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Mag je nog sterven?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Levensverwachting nu rond 80 jaar</a:t>
            </a:r>
          </a:p>
          <a:p>
            <a:pPr lvl="1"/>
            <a:r>
              <a:rPr lang="nl-NL" dirty="0" smtClean="0"/>
              <a:t>1900 rond de 50 jaar</a:t>
            </a:r>
          </a:p>
          <a:p>
            <a:pPr lvl="2"/>
            <a:r>
              <a:rPr lang="nl-NL" dirty="0" smtClean="0"/>
              <a:t>Hoge kindersterfte</a:t>
            </a:r>
          </a:p>
          <a:p>
            <a:pPr lvl="1"/>
            <a:r>
              <a:rPr lang="nl-NL" dirty="0" smtClean="0"/>
              <a:t>Vorderingen medische wetenschap</a:t>
            </a:r>
          </a:p>
          <a:p>
            <a:pPr lvl="1"/>
            <a:r>
              <a:rPr lang="nl-NL" dirty="0" smtClean="0"/>
              <a:t>Medicatie</a:t>
            </a:r>
          </a:p>
          <a:p>
            <a:pPr lvl="1"/>
            <a:r>
              <a:rPr lang="nl-NL" dirty="0" smtClean="0"/>
              <a:t>Technologische mogelijkheden</a:t>
            </a:r>
          </a:p>
          <a:p>
            <a:pPr lvl="1"/>
            <a:r>
              <a:rPr lang="nl-NL" dirty="0" smtClean="0"/>
              <a:t>Menswaardig sterven</a:t>
            </a:r>
          </a:p>
          <a:p>
            <a:pPr lvl="1"/>
            <a:r>
              <a:rPr lang="nl-NL" dirty="0" smtClean="0"/>
              <a:t>Kwaliteit van leven</a:t>
            </a:r>
          </a:p>
          <a:p>
            <a:pPr lvl="1"/>
            <a:r>
              <a:rPr lang="nl-NL" dirty="0" smtClean="0"/>
              <a:t>Ethische dilemma's</a:t>
            </a:r>
          </a:p>
          <a:p>
            <a:pPr lvl="1"/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8104" y="4540655"/>
            <a:ext cx="2500164" cy="2228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2929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Waar kun je sterven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Thuis</a:t>
            </a:r>
          </a:p>
          <a:p>
            <a:pPr lvl="1"/>
            <a:r>
              <a:rPr lang="nl-NL" dirty="0" smtClean="0"/>
              <a:t>Vrijwillige terminale zorg</a:t>
            </a:r>
          </a:p>
          <a:p>
            <a:pPr lvl="1"/>
            <a:r>
              <a:rPr lang="nl-NL" dirty="0" smtClean="0"/>
              <a:t>Intensieve thuiszorg</a:t>
            </a:r>
          </a:p>
          <a:p>
            <a:r>
              <a:rPr lang="nl-NL" dirty="0" smtClean="0"/>
              <a:t>Verpleeghuis</a:t>
            </a:r>
          </a:p>
          <a:p>
            <a:r>
              <a:rPr lang="nl-NL" dirty="0" smtClean="0"/>
              <a:t>Ziekenhuis</a:t>
            </a:r>
          </a:p>
          <a:p>
            <a:r>
              <a:rPr lang="nl-NL" dirty="0" smtClean="0"/>
              <a:t>Verzorgingshuis</a:t>
            </a:r>
          </a:p>
          <a:p>
            <a:r>
              <a:rPr lang="nl-NL" dirty="0" smtClean="0"/>
              <a:t>Hospice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06417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Wensen van stervende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95536" y="1609416"/>
            <a:ext cx="7787208" cy="4846320"/>
          </a:xfrm>
        </p:spPr>
        <p:txBody>
          <a:bodyPr/>
          <a:lstStyle/>
          <a:p>
            <a:r>
              <a:rPr lang="nl-NL" dirty="0" smtClean="0"/>
              <a:t>Veel meer vooraf nagedacht hoe men wil sterven</a:t>
            </a:r>
          </a:p>
          <a:p>
            <a:r>
              <a:rPr lang="nl-NL" dirty="0" smtClean="0"/>
              <a:t>Hoe wil men de uitvaart </a:t>
            </a:r>
          </a:p>
          <a:p>
            <a:r>
              <a:rPr lang="nl-NL" dirty="0" smtClean="0"/>
              <a:t>Blijft nog wel in taboe sfeer</a:t>
            </a:r>
          </a:p>
          <a:p>
            <a:pPr lvl="1"/>
            <a:r>
              <a:rPr lang="nl-NL" dirty="0" smtClean="0"/>
              <a:t>Sterven is uit onze maatschappij</a:t>
            </a:r>
          </a:p>
          <a:p>
            <a:pPr lvl="2"/>
            <a:r>
              <a:rPr lang="nl-NL" dirty="0" smtClean="0"/>
              <a:t>Vroeger rouwkleding</a:t>
            </a:r>
          </a:p>
          <a:p>
            <a:pPr lvl="2"/>
            <a:r>
              <a:rPr lang="nl-NL" dirty="0" smtClean="0"/>
              <a:t>Ramen blinderen</a:t>
            </a:r>
          </a:p>
          <a:p>
            <a:pPr lvl="2"/>
            <a:r>
              <a:rPr lang="nl-NL" dirty="0" smtClean="0"/>
              <a:t>Buren en familie rouwden mee</a:t>
            </a:r>
          </a:p>
          <a:p>
            <a:pPr lvl="1"/>
            <a:r>
              <a:rPr lang="nl-NL" dirty="0" smtClean="0"/>
              <a:t>Komt een kentering in</a:t>
            </a:r>
          </a:p>
          <a:p>
            <a:pPr lvl="2"/>
            <a:endParaRPr lang="nl-NL" dirty="0" smtClean="0"/>
          </a:p>
          <a:p>
            <a:pPr lvl="2"/>
            <a:endParaRPr lang="nl-NL" dirty="0" smtClean="0"/>
          </a:p>
          <a:p>
            <a:endParaRPr lang="nl-NL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432780" y="6404092"/>
            <a:ext cx="1978929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endParaRPr lang="nl-NL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432780" y="6149953"/>
            <a:ext cx="1978929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900" b="0" i="0" u="none" strike="noStrike" cap="none" normalizeH="0" baseline="0" smtClean="0">
                <a:ln>
                  <a:noFill/>
                </a:ln>
                <a:solidFill>
                  <a:srgbClr val="5D1E79"/>
                </a:solidFill>
                <a:effectLst/>
                <a:latin typeface="Georgia" panose="02040502050405020303" pitchFamily="18" charset="0"/>
              </a:rPr>
              <a:t> </a:t>
            </a:r>
            <a:br>
              <a:rPr kumimoji="0" lang="nl-NL" altLang="nl-NL" sz="900" b="0" i="0" u="none" strike="noStrike" cap="none" normalizeH="0" baseline="0" smtClean="0">
                <a:ln>
                  <a:noFill/>
                </a:ln>
                <a:solidFill>
                  <a:srgbClr val="5D1E79"/>
                </a:solidFill>
                <a:effectLst/>
                <a:latin typeface="Georgia" panose="02040502050405020303" pitchFamily="18" charset="0"/>
              </a:rPr>
            </a:br>
            <a:endParaRPr kumimoji="0" lang="nl-NL" altLang="nl-NL" sz="900" b="0" i="0" u="none" strike="noStrike" cap="none" normalizeH="0" baseline="0" smtClean="0">
              <a:ln>
                <a:noFill/>
              </a:ln>
              <a:solidFill>
                <a:srgbClr val="5D1E79"/>
              </a:solidFill>
              <a:effectLst/>
              <a:latin typeface="Georgia" panose="02040502050405020303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altLang="nl-N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432780" y="6149953"/>
            <a:ext cx="1978929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900" b="0" i="0" u="none" strike="noStrike" cap="none" normalizeH="0" baseline="0" smtClean="0">
                <a:ln>
                  <a:noFill/>
                </a:ln>
                <a:solidFill>
                  <a:srgbClr val="5D1E79"/>
                </a:solidFill>
                <a:effectLst/>
                <a:latin typeface="Georgia" panose="02040502050405020303" pitchFamily="18" charset="0"/>
              </a:rPr>
              <a:t> </a:t>
            </a:r>
            <a:br>
              <a:rPr kumimoji="0" lang="nl-NL" altLang="nl-NL" sz="900" b="0" i="0" u="none" strike="noStrike" cap="none" normalizeH="0" baseline="0" smtClean="0">
                <a:ln>
                  <a:noFill/>
                </a:ln>
                <a:solidFill>
                  <a:srgbClr val="5D1E79"/>
                </a:solidFill>
                <a:effectLst/>
                <a:latin typeface="Georgia" panose="02040502050405020303" pitchFamily="18" charset="0"/>
              </a:rPr>
            </a:br>
            <a:endParaRPr kumimoji="0" lang="nl-NL" altLang="nl-NL" sz="900" b="0" i="0" u="none" strike="noStrike" cap="none" normalizeH="0" baseline="0" smtClean="0">
              <a:ln>
                <a:noFill/>
              </a:ln>
              <a:solidFill>
                <a:srgbClr val="5D1E79"/>
              </a:solidFill>
              <a:effectLst/>
              <a:latin typeface="Georgia" panose="02040502050405020303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altLang="nl-N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4033230" y="6149953"/>
            <a:ext cx="1978929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900" b="0" i="0" u="none" strike="noStrike" cap="none" normalizeH="0" baseline="0" smtClean="0">
                <a:ln>
                  <a:noFill/>
                </a:ln>
                <a:solidFill>
                  <a:srgbClr val="5D1E79"/>
                </a:solidFill>
                <a:effectLst/>
                <a:latin typeface="Georgia" panose="02040502050405020303" pitchFamily="18" charset="0"/>
              </a:rPr>
              <a:t> </a:t>
            </a:r>
            <a:br>
              <a:rPr kumimoji="0" lang="nl-NL" altLang="nl-NL" sz="900" b="0" i="0" u="none" strike="noStrike" cap="none" normalizeH="0" baseline="0" smtClean="0">
                <a:ln>
                  <a:noFill/>
                </a:ln>
                <a:solidFill>
                  <a:srgbClr val="5D1E79"/>
                </a:solidFill>
                <a:effectLst/>
                <a:latin typeface="Georgia" panose="02040502050405020303" pitchFamily="18" charset="0"/>
              </a:rPr>
            </a:br>
            <a:endParaRPr kumimoji="0" lang="nl-NL" altLang="nl-NL" sz="900" b="0" i="0" u="none" strike="noStrike" cap="none" normalizeH="0" baseline="0" smtClean="0">
              <a:ln>
                <a:noFill/>
              </a:ln>
              <a:solidFill>
                <a:srgbClr val="5D1E79"/>
              </a:solidFill>
              <a:effectLst/>
              <a:latin typeface="Georgia" panose="02040502050405020303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altLang="nl-N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 flipV="1">
            <a:off x="4033230" y="5395631"/>
            <a:ext cx="1978929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900" b="0" i="0" u="none" strike="noStrike" cap="none" normalizeH="0" baseline="0" smtClean="0">
                <a:ln>
                  <a:noFill/>
                </a:ln>
                <a:solidFill>
                  <a:srgbClr val="5D1E79"/>
                </a:solidFill>
                <a:effectLst/>
                <a:latin typeface="Georgia" panose="02040502050405020303" pitchFamily="18" charset="0"/>
              </a:rPr>
              <a:t> </a:t>
            </a:r>
            <a:br>
              <a:rPr kumimoji="0" lang="nl-NL" altLang="nl-NL" sz="900" b="0" i="0" u="none" strike="noStrike" cap="none" normalizeH="0" baseline="0" smtClean="0">
                <a:ln>
                  <a:noFill/>
                </a:ln>
                <a:solidFill>
                  <a:srgbClr val="5D1E79"/>
                </a:solidFill>
                <a:effectLst/>
                <a:latin typeface="Georgia" panose="02040502050405020303" pitchFamily="18" charset="0"/>
              </a:rPr>
            </a:br>
            <a:endParaRPr kumimoji="0" lang="nl-NL" altLang="nl-NL" sz="900" b="0" i="0" u="none" strike="noStrike" cap="none" normalizeH="0" baseline="0" smtClean="0">
              <a:ln>
                <a:noFill/>
              </a:ln>
              <a:solidFill>
                <a:srgbClr val="5D1E79"/>
              </a:solidFill>
              <a:effectLst/>
              <a:latin typeface="Georgia" panose="02040502050405020303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altLang="nl-N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Rectangle 11"/>
          <p:cNvSpPr>
            <a:spLocks noChangeArrowheads="1"/>
          </p:cNvSpPr>
          <p:nvPr/>
        </p:nvSpPr>
        <p:spPr bwMode="auto">
          <a:xfrm>
            <a:off x="432780" y="6149953"/>
            <a:ext cx="1978929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900" b="0" i="0" u="none" strike="noStrike" cap="none" normalizeH="0" baseline="0" smtClean="0">
                <a:ln>
                  <a:noFill/>
                </a:ln>
                <a:solidFill>
                  <a:srgbClr val="5D1E79"/>
                </a:solidFill>
                <a:effectLst/>
                <a:latin typeface="Georgia" panose="02040502050405020303" pitchFamily="18" charset="0"/>
              </a:rPr>
              <a:t> </a:t>
            </a:r>
            <a:br>
              <a:rPr kumimoji="0" lang="nl-NL" altLang="nl-NL" sz="900" b="0" i="0" u="none" strike="noStrike" cap="none" normalizeH="0" baseline="0" smtClean="0">
                <a:ln>
                  <a:noFill/>
                </a:ln>
                <a:solidFill>
                  <a:srgbClr val="5D1E79"/>
                </a:solidFill>
                <a:effectLst/>
                <a:latin typeface="Georgia" panose="02040502050405020303" pitchFamily="18" charset="0"/>
              </a:rPr>
            </a:br>
            <a:endParaRPr kumimoji="0" lang="nl-NL" altLang="nl-NL" sz="900" b="0" i="0" u="none" strike="noStrike" cap="none" normalizeH="0" baseline="0" smtClean="0">
              <a:ln>
                <a:noFill/>
              </a:ln>
              <a:solidFill>
                <a:srgbClr val="5D1E79"/>
              </a:solidFill>
              <a:effectLst/>
              <a:latin typeface="Georgia" panose="02040502050405020303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altLang="nl-N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Rectangle 12"/>
          <p:cNvSpPr>
            <a:spLocks noChangeArrowheads="1"/>
          </p:cNvSpPr>
          <p:nvPr/>
        </p:nvSpPr>
        <p:spPr bwMode="auto">
          <a:xfrm>
            <a:off x="432780" y="6311536"/>
            <a:ext cx="1978929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900" b="0" i="0" u="none" strike="noStrike" cap="none" normalizeH="0" baseline="0" smtClean="0">
                <a:ln>
                  <a:noFill/>
                </a:ln>
                <a:solidFill>
                  <a:srgbClr val="5D1E79"/>
                </a:solidFill>
                <a:effectLst/>
                <a:latin typeface="Georgia" panose="02040502050405020303" pitchFamily="18" charset="0"/>
              </a:rPr>
              <a:t> </a:t>
            </a:r>
            <a:endParaRPr kumimoji="0" lang="nl-NL" altLang="nl-N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6" name="Afbeelding 1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206"/>
          <a:stretch/>
        </p:blipFill>
        <p:spPr>
          <a:xfrm>
            <a:off x="5500464" y="5278116"/>
            <a:ext cx="2501014" cy="1463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5540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cultuur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Wij bannen sterven het liefst uit ons leven</a:t>
            </a:r>
          </a:p>
          <a:p>
            <a:r>
              <a:rPr lang="nl-NL" dirty="0" smtClean="0"/>
              <a:t>Jong en gezond is de trend</a:t>
            </a:r>
          </a:p>
          <a:p>
            <a:r>
              <a:rPr lang="nl-NL" dirty="0" smtClean="0"/>
              <a:t>Regie over leven</a:t>
            </a:r>
          </a:p>
          <a:p>
            <a:r>
              <a:rPr lang="nl-NL" dirty="0" smtClean="0"/>
              <a:t>Regie over dood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4088" y="4221088"/>
            <a:ext cx="2636912" cy="26369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0297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Visie op dood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Dood is dood</a:t>
            </a:r>
          </a:p>
          <a:p>
            <a:pPr lvl="1"/>
            <a:r>
              <a:rPr lang="nl-NL" dirty="0" smtClean="0"/>
              <a:t>Er is geen leven na de dood</a:t>
            </a:r>
          </a:p>
          <a:p>
            <a:r>
              <a:rPr lang="nl-NL" dirty="0" smtClean="0"/>
              <a:t>Overgangsfase naar een volgend leven</a:t>
            </a:r>
          </a:p>
          <a:p>
            <a:pPr lvl="1"/>
            <a:r>
              <a:rPr lang="nl-NL" dirty="0" smtClean="0"/>
              <a:t>Paradijs</a:t>
            </a:r>
          </a:p>
          <a:p>
            <a:pPr lvl="1"/>
            <a:r>
              <a:rPr lang="nl-NL" dirty="0" smtClean="0"/>
              <a:t>Vuur</a:t>
            </a:r>
          </a:p>
          <a:p>
            <a:pPr lvl="1"/>
            <a:r>
              <a:rPr lang="nl-NL" dirty="0" smtClean="0"/>
              <a:t>Kwaad is een beproeving wat in volgend leven beter moet/kan</a:t>
            </a:r>
          </a:p>
          <a:p>
            <a:r>
              <a:rPr lang="nl-NL" dirty="0" smtClean="0"/>
              <a:t>Overgangsfase naar nieuwe vorm van leven</a:t>
            </a:r>
          </a:p>
          <a:p>
            <a:pPr lvl="1"/>
            <a:r>
              <a:rPr lang="nl-NL" dirty="0" smtClean="0"/>
              <a:t>Wedergeboorte</a:t>
            </a:r>
          </a:p>
          <a:p>
            <a:pPr lvl="1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14357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Rol van verpleegkundige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9416"/>
            <a:ext cx="7239000" cy="4843920"/>
          </a:xfrm>
        </p:spPr>
        <p:txBody>
          <a:bodyPr>
            <a:normAutofit/>
          </a:bodyPr>
          <a:lstStyle/>
          <a:p>
            <a:r>
              <a:rPr lang="nl-NL" dirty="0" smtClean="0"/>
              <a:t>Mensen bijstaan</a:t>
            </a:r>
          </a:p>
          <a:p>
            <a:pPr lvl="1"/>
            <a:r>
              <a:rPr lang="nl-NL" dirty="0" smtClean="0"/>
              <a:t>Angst reductie</a:t>
            </a:r>
          </a:p>
          <a:p>
            <a:pPr lvl="1"/>
            <a:r>
              <a:rPr lang="nl-NL" dirty="0"/>
              <a:t>V</a:t>
            </a:r>
            <a:r>
              <a:rPr lang="nl-NL" dirty="0" smtClean="0"/>
              <a:t>erdriet</a:t>
            </a:r>
          </a:p>
          <a:p>
            <a:pPr lvl="1"/>
            <a:r>
              <a:rPr lang="nl-NL" dirty="0" smtClean="0"/>
              <a:t>Rust</a:t>
            </a:r>
          </a:p>
          <a:p>
            <a:pPr lvl="1"/>
            <a:r>
              <a:rPr lang="nl-NL" dirty="0" smtClean="0"/>
              <a:t>Laatste wens</a:t>
            </a:r>
          </a:p>
          <a:p>
            <a:pPr lvl="1"/>
            <a:r>
              <a:rPr lang="nl-NL" dirty="0" smtClean="0"/>
              <a:t>Pijn bestrijding</a:t>
            </a:r>
          </a:p>
          <a:p>
            <a:pPr lvl="1"/>
            <a:r>
              <a:rPr lang="nl-NL" dirty="0" smtClean="0"/>
              <a:t>Comfort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4437112"/>
            <a:ext cx="2302768" cy="2302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3838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Rol van verpleegkundige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9416"/>
            <a:ext cx="7239000" cy="3979824"/>
          </a:xfrm>
        </p:spPr>
        <p:txBody>
          <a:bodyPr>
            <a:normAutofit/>
          </a:bodyPr>
          <a:lstStyle/>
          <a:p>
            <a:r>
              <a:rPr lang="nl-NL" dirty="0" smtClean="0"/>
              <a:t>Familie begeleiden</a:t>
            </a:r>
          </a:p>
          <a:p>
            <a:pPr lvl="1"/>
            <a:r>
              <a:rPr lang="nl-NL" dirty="0" smtClean="0"/>
              <a:t>Angst reductie</a:t>
            </a:r>
          </a:p>
          <a:p>
            <a:pPr lvl="1"/>
            <a:r>
              <a:rPr lang="nl-NL" dirty="0"/>
              <a:t>V</a:t>
            </a:r>
            <a:r>
              <a:rPr lang="nl-NL" dirty="0" smtClean="0"/>
              <a:t>erdriet</a:t>
            </a:r>
          </a:p>
          <a:p>
            <a:pPr lvl="1"/>
            <a:r>
              <a:rPr lang="nl-NL" dirty="0" smtClean="0"/>
              <a:t>Wat kan familie verwachten</a:t>
            </a:r>
          </a:p>
          <a:p>
            <a:pPr lvl="2"/>
            <a:r>
              <a:rPr lang="nl-NL" dirty="0" smtClean="0"/>
              <a:t>Verandering ademhaling (</a:t>
            </a:r>
            <a:r>
              <a:rPr lang="nl-NL" dirty="0" err="1"/>
              <a:t>C</a:t>
            </a:r>
            <a:r>
              <a:rPr lang="nl-NL" dirty="0" err="1" smtClean="0"/>
              <a:t>heyne</a:t>
            </a:r>
            <a:r>
              <a:rPr lang="nl-NL" dirty="0" smtClean="0"/>
              <a:t> </a:t>
            </a:r>
            <a:r>
              <a:rPr lang="nl-NL" dirty="0" err="1"/>
              <a:t>S</a:t>
            </a:r>
            <a:r>
              <a:rPr lang="nl-NL" dirty="0" err="1" smtClean="0"/>
              <a:t>tokes</a:t>
            </a:r>
            <a:r>
              <a:rPr lang="nl-NL" dirty="0" smtClean="0"/>
              <a:t> ademhaling)</a:t>
            </a:r>
          </a:p>
          <a:p>
            <a:pPr lvl="2"/>
            <a:r>
              <a:rPr lang="nl-NL" dirty="0" smtClean="0"/>
              <a:t>Kleur</a:t>
            </a:r>
          </a:p>
          <a:p>
            <a:pPr lvl="2"/>
            <a:r>
              <a:rPr lang="nl-NL" dirty="0" smtClean="0"/>
              <a:t>Alertheid</a:t>
            </a:r>
          </a:p>
          <a:p>
            <a:pPr lvl="2"/>
            <a:r>
              <a:rPr lang="nl-NL" dirty="0" smtClean="0"/>
              <a:t>horen</a:t>
            </a:r>
          </a:p>
          <a:p>
            <a:r>
              <a:rPr lang="nl-NL" dirty="0" smtClean="0"/>
              <a:t>Geestelijk verzorger inschakelen</a:t>
            </a:r>
          </a:p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4437112"/>
            <a:ext cx="2302768" cy="2302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9442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vervloed">
  <a:themeElements>
    <a:clrScheme name="Overvloed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vervloed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vervloed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77</TotalTime>
  <Words>296</Words>
  <Application>Microsoft Office PowerPoint</Application>
  <PresentationFormat>Diavoorstelling (4:3)</PresentationFormat>
  <Paragraphs>93</Paragraphs>
  <Slides>11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2" baseType="lpstr">
      <vt:lpstr>Overvloed</vt:lpstr>
      <vt:lpstr>Dood in onze samenleving</vt:lpstr>
      <vt:lpstr>Opdracht</vt:lpstr>
      <vt:lpstr>Mag je nog sterven?</vt:lpstr>
      <vt:lpstr>Waar kun je sterven</vt:lpstr>
      <vt:lpstr>Wensen van stervende</vt:lpstr>
      <vt:lpstr>cultuur</vt:lpstr>
      <vt:lpstr>Visie op dood</vt:lpstr>
      <vt:lpstr>Rol van verpleegkundige</vt:lpstr>
      <vt:lpstr>Rol van verpleegkundige</vt:lpstr>
      <vt:lpstr>Wensen/ behoefte</vt:lpstr>
      <vt:lpstr>opdrachten</vt:lpstr>
    </vt:vector>
  </TitlesOfParts>
  <Company>Onderwijsgroep Noord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Dood in onze samenleving</dc:title>
  <dc:creator>C.A. Hogenbirk</dc:creator>
  <cp:lastModifiedBy>C.A. Hogenbirk</cp:lastModifiedBy>
  <cp:revision>21</cp:revision>
  <dcterms:created xsi:type="dcterms:W3CDTF">2015-04-19T14:05:35Z</dcterms:created>
  <dcterms:modified xsi:type="dcterms:W3CDTF">2016-06-02T07:47:11Z</dcterms:modified>
</cp:coreProperties>
</file>