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57C3EE-AB9B-40B0-B068-5538F497FFB5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1CF2D-7C5F-4D6E-B3CB-0FCFB1C5A84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533400"/>
            <a:ext cx="6924604" cy="2868168"/>
          </a:xfrm>
        </p:spPr>
        <p:txBody>
          <a:bodyPr/>
          <a:lstStyle/>
          <a:p>
            <a:r>
              <a:rPr lang="nl-NL" dirty="0" smtClean="0"/>
              <a:t>Dood in onze samenleving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15 VVT </a:t>
            </a:r>
          </a:p>
          <a:p>
            <a:r>
              <a:rPr lang="nl-NL" dirty="0" smtClean="0"/>
              <a:t>Persoonlijke Basiszorg 2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39448" y="4641112"/>
            <a:ext cx="2416328" cy="221688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Verpleegkunde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Mei </a:t>
            </a:r>
            <a:r>
              <a:rPr lang="nl-NL" dirty="0" smtClean="0"/>
              <a:t>2016</a:t>
            </a:r>
            <a:endParaRPr lang="nl-NL" dirty="0"/>
          </a:p>
        </p:txBody>
      </p:sp>
      <p:pic>
        <p:nvPicPr>
          <p:cNvPr id="5" name="Picture 2" descr="Traject V&amp;V / Persoonlijke basiszorg / 2 Niveau 4 / deel Basisbo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52" y="260648"/>
            <a:ext cx="1715120" cy="232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Wensen</a:t>
            </a:r>
            <a:r>
              <a:rPr lang="nl-NL" smtClean="0"/>
              <a:t>/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9416"/>
            <a:ext cx="8075240" cy="4846320"/>
          </a:xfrm>
        </p:spPr>
        <p:txBody>
          <a:bodyPr/>
          <a:lstStyle/>
          <a:p>
            <a:r>
              <a:rPr lang="nl-NL" dirty="0" smtClean="0"/>
              <a:t>In overleg met zorgvrager wat stervende graag wil</a:t>
            </a:r>
          </a:p>
          <a:p>
            <a:pPr lvl="1"/>
            <a:r>
              <a:rPr lang="nl-NL" dirty="0" smtClean="0"/>
              <a:t>Veel aanwezig zijn</a:t>
            </a:r>
          </a:p>
          <a:p>
            <a:pPr lvl="1"/>
            <a:r>
              <a:rPr lang="nl-NL" dirty="0" smtClean="0"/>
              <a:t>Meer afstand</a:t>
            </a:r>
          </a:p>
          <a:p>
            <a:pPr lvl="1"/>
            <a:r>
              <a:rPr lang="nl-NL" dirty="0" smtClean="0"/>
              <a:t>Vragen hoe het met familie gaat</a:t>
            </a:r>
          </a:p>
          <a:p>
            <a:pPr lvl="1"/>
            <a:r>
              <a:rPr lang="nl-NL" dirty="0" smtClean="0"/>
              <a:t>Willen ze alleen zijn met strevende</a:t>
            </a:r>
          </a:p>
          <a:p>
            <a:pPr lvl="1"/>
            <a:r>
              <a:rPr lang="nl-NL" dirty="0" smtClean="0"/>
              <a:t>Vragen beantwoorden</a:t>
            </a:r>
          </a:p>
          <a:p>
            <a:pPr lvl="1"/>
            <a:r>
              <a:rPr lang="nl-NL" dirty="0" smtClean="0"/>
              <a:t>Arts inschakelen (indien gewenst)</a:t>
            </a:r>
          </a:p>
          <a:p>
            <a:pPr lvl="1"/>
            <a:r>
              <a:rPr lang="nl-NL" dirty="0" smtClean="0"/>
              <a:t>Goede gastvrouw/-heer</a:t>
            </a:r>
          </a:p>
          <a:p>
            <a:pPr lvl="1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627784" y="6175887"/>
            <a:ext cx="5400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5D1E79"/>
                </a:solidFill>
                <a:latin typeface="Georgia" panose="02040502050405020303" pitchFamily="18" charset="0"/>
              </a:rPr>
              <a:t>Luisteren is horen wat er wordt gezegd.</a:t>
            </a:r>
          </a:p>
          <a:p>
            <a:r>
              <a:rPr lang="nl-NL" dirty="0">
                <a:solidFill>
                  <a:srgbClr val="5D1E79"/>
                </a:solidFill>
                <a:latin typeface="Georgia" panose="02040502050405020303" pitchFamily="18" charset="0"/>
              </a:rPr>
              <a:t>Goed luisteren is horen wat er niet wordt gezegd.....</a:t>
            </a:r>
            <a:endParaRPr lang="nl-NL" dirty="0"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04" y="5798882"/>
            <a:ext cx="774985" cy="6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Blz. 169</a:t>
            </a:r>
          </a:p>
          <a:p>
            <a:pPr lvl="1"/>
            <a:r>
              <a:rPr lang="nl-NL" dirty="0" smtClean="0"/>
              <a:t>1,2,3.</a:t>
            </a:r>
          </a:p>
          <a:p>
            <a:pPr lvl="1"/>
            <a:r>
              <a:rPr lang="nl-NL" dirty="0" smtClean="0"/>
              <a:t>Neem voor de volgende les een </a:t>
            </a:r>
            <a:r>
              <a:rPr lang="nl-NL" smtClean="0"/>
              <a:t>aantal rouwadvertenties mee.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86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met een groepje van 4 personen een </a:t>
            </a:r>
            <a:r>
              <a:rPr lang="nl-NL" dirty="0" err="1" smtClean="0"/>
              <a:t>mindmap</a:t>
            </a:r>
            <a:r>
              <a:rPr lang="nl-NL" dirty="0" smtClean="0"/>
              <a:t> omtrent sterven en rouw.</a:t>
            </a:r>
          </a:p>
          <a:p>
            <a:r>
              <a:rPr lang="nl-NL" dirty="0" smtClean="0"/>
              <a:t>Hang de </a:t>
            </a:r>
            <a:r>
              <a:rPr lang="nl-NL" dirty="0" err="1" smtClean="0"/>
              <a:t>mindmap</a:t>
            </a:r>
            <a:r>
              <a:rPr lang="nl-NL" dirty="0" smtClean="0"/>
              <a:t> op en bespreek het in de klas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5066308" cy="32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2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Mag je nog sterven?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Levensverwachting nu rond 80 jaar</a:t>
            </a:r>
          </a:p>
          <a:p>
            <a:pPr lvl="1"/>
            <a:r>
              <a:rPr lang="nl-NL" dirty="0" smtClean="0"/>
              <a:t>1900 rond de 50 jaar</a:t>
            </a:r>
          </a:p>
          <a:p>
            <a:pPr lvl="2"/>
            <a:r>
              <a:rPr lang="nl-NL" dirty="0" smtClean="0"/>
              <a:t>Hoge kindersterfte</a:t>
            </a:r>
          </a:p>
          <a:p>
            <a:pPr lvl="1"/>
            <a:r>
              <a:rPr lang="nl-NL" dirty="0" smtClean="0"/>
              <a:t>Vorderingen medische wetenschap</a:t>
            </a:r>
          </a:p>
          <a:p>
            <a:pPr lvl="1"/>
            <a:r>
              <a:rPr lang="nl-NL" dirty="0" smtClean="0"/>
              <a:t>Medicatie</a:t>
            </a:r>
          </a:p>
          <a:p>
            <a:pPr lvl="1"/>
            <a:r>
              <a:rPr lang="nl-NL" dirty="0" smtClean="0"/>
              <a:t>Technologische mogelijkheden</a:t>
            </a:r>
          </a:p>
          <a:p>
            <a:pPr lvl="1"/>
            <a:r>
              <a:rPr lang="nl-NL" dirty="0" smtClean="0"/>
              <a:t>Menswaardig sterven</a:t>
            </a:r>
          </a:p>
          <a:p>
            <a:pPr lvl="1"/>
            <a:r>
              <a:rPr lang="nl-NL" dirty="0" smtClean="0"/>
              <a:t>Kwaliteit van leven</a:t>
            </a:r>
          </a:p>
          <a:p>
            <a:pPr lvl="1"/>
            <a:r>
              <a:rPr lang="nl-NL" dirty="0" smtClean="0"/>
              <a:t>Ethische dilemma's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40655"/>
            <a:ext cx="2500164" cy="222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kun je sterven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Thuis</a:t>
            </a:r>
          </a:p>
          <a:p>
            <a:pPr lvl="1"/>
            <a:r>
              <a:rPr lang="nl-NL" dirty="0" smtClean="0"/>
              <a:t>Vrijwillige terminale zorg</a:t>
            </a:r>
          </a:p>
          <a:p>
            <a:pPr lvl="1"/>
            <a:r>
              <a:rPr lang="nl-NL" dirty="0" smtClean="0"/>
              <a:t>Intensieve thuiszorg</a:t>
            </a:r>
          </a:p>
          <a:p>
            <a:r>
              <a:rPr lang="nl-NL" dirty="0" smtClean="0"/>
              <a:t>Verpleeghuis</a:t>
            </a:r>
          </a:p>
          <a:p>
            <a:r>
              <a:rPr lang="nl-NL" dirty="0" smtClean="0"/>
              <a:t>Ziekenhuis</a:t>
            </a:r>
          </a:p>
          <a:p>
            <a:r>
              <a:rPr lang="nl-NL" dirty="0" smtClean="0"/>
              <a:t>Verzorgingshuis</a:t>
            </a:r>
          </a:p>
          <a:p>
            <a:r>
              <a:rPr lang="nl-NL" dirty="0" smtClean="0"/>
              <a:t>Hospice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4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Wensen van stervende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9416"/>
            <a:ext cx="7787208" cy="4846320"/>
          </a:xfrm>
        </p:spPr>
        <p:txBody>
          <a:bodyPr/>
          <a:lstStyle/>
          <a:p>
            <a:r>
              <a:rPr lang="nl-NL" dirty="0" smtClean="0"/>
              <a:t>Veel meer vooraf nagedacht hoe men wil sterven</a:t>
            </a:r>
          </a:p>
          <a:p>
            <a:r>
              <a:rPr lang="nl-NL" dirty="0" smtClean="0"/>
              <a:t>Hoe wil men de uitvaart </a:t>
            </a:r>
          </a:p>
          <a:p>
            <a:r>
              <a:rPr lang="nl-NL" dirty="0" smtClean="0"/>
              <a:t>Blijft nog wel in taboe sfeer</a:t>
            </a:r>
          </a:p>
          <a:p>
            <a:pPr lvl="1"/>
            <a:r>
              <a:rPr lang="nl-NL" dirty="0" smtClean="0"/>
              <a:t>Sterven is uit onze maatschappij</a:t>
            </a:r>
          </a:p>
          <a:p>
            <a:pPr lvl="2"/>
            <a:r>
              <a:rPr lang="nl-NL" dirty="0" smtClean="0"/>
              <a:t>Vroeger rouwkleding</a:t>
            </a:r>
          </a:p>
          <a:p>
            <a:pPr lvl="2"/>
            <a:r>
              <a:rPr lang="nl-NL" dirty="0" smtClean="0"/>
              <a:t>Ramen blinderen</a:t>
            </a:r>
          </a:p>
          <a:p>
            <a:pPr lvl="2"/>
            <a:r>
              <a:rPr lang="nl-NL" dirty="0" smtClean="0"/>
              <a:t>Buren en familie rouwden mee</a:t>
            </a:r>
          </a:p>
          <a:p>
            <a:pPr lvl="1"/>
            <a:r>
              <a:rPr lang="nl-NL" dirty="0" smtClean="0"/>
              <a:t>Komt een kentering in</a:t>
            </a:r>
          </a:p>
          <a:p>
            <a:pPr lvl="2"/>
            <a:endParaRPr lang="nl-NL" dirty="0" smtClean="0"/>
          </a:p>
          <a:p>
            <a:pPr lvl="2"/>
            <a:endParaRPr lang="nl-NL" dirty="0" smtClean="0"/>
          </a:p>
          <a:p>
            <a:endParaRPr lang="nl-N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2780" y="6404092"/>
            <a:ext cx="19789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2780" y="6149953"/>
            <a:ext cx="1978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</a:br>
            <a:endParaRPr kumimoji="0" lang="nl-NL" altLang="nl-NL" sz="900" b="0" i="0" u="none" strike="noStrike" cap="none" normalizeH="0" baseline="0" smtClean="0">
              <a:ln>
                <a:noFill/>
              </a:ln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2780" y="6149953"/>
            <a:ext cx="1978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</a:br>
            <a:endParaRPr kumimoji="0" lang="nl-NL" altLang="nl-NL" sz="900" b="0" i="0" u="none" strike="noStrike" cap="none" normalizeH="0" baseline="0" smtClean="0">
              <a:ln>
                <a:noFill/>
              </a:ln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3230" y="6149953"/>
            <a:ext cx="1978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</a:br>
            <a:endParaRPr kumimoji="0" lang="nl-NL" altLang="nl-NL" sz="900" b="0" i="0" u="none" strike="noStrike" cap="none" normalizeH="0" baseline="0" smtClean="0">
              <a:ln>
                <a:noFill/>
              </a:ln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 flipV="1">
            <a:off x="4033230" y="5395631"/>
            <a:ext cx="1978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</a:br>
            <a:endParaRPr kumimoji="0" lang="nl-NL" altLang="nl-NL" sz="900" b="0" i="0" u="none" strike="noStrike" cap="none" normalizeH="0" baseline="0" smtClean="0">
              <a:ln>
                <a:noFill/>
              </a:ln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32780" y="6149953"/>
            <a:ext cx="1978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</a:br>
            <a:endParaRPr kumimoji="0" lang="nl-NL" altLang="nl-NL" sz="900" b="0" i="0" u="none" strike="noStrike" cap="none" normalizeH="0" baseline="0" smtClean="0">
              <a:ln>
                <a:noFill/>
              </a:ln>
              <a:solidFill>
                <a:srgbClr val="5D1E79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32780" y="6311536"/>
            <a:ext cx="197892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smtClean="0">
                <a:ln>
                  <a:noFill/>
                </a:ln>
                <a:solidFill>
                  <a:srgbClr val="5D1E79"/>
                </a:solidFill>
                <a:effectLst/>
                <a:latin typeface="Georgia" panose="02040502050405020303" pitchFamily="18" charset="0"/>
              </a:rPr>
              <a:t> 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06"/>
          <a:stretch/>
        </p:blipFill>
        <p:spPr>
          <a:xfrm>
            <a:off x="5500464" y="5278116"/>
            <a:ext cx="2501014" cy="146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Wij bannen sterven het liefst uit ons leven</a:t>
            </a:r>
          </a:p>
          <a:p>
            <a:r>
              <a:rPr lang="nl-NL" dirty="0" smtClean="0"/>
              <a:t>Jong en gezond is de trend</a:t>
            </a:r>
          </a:p>
          <a:p>
            <a:r>
              <a:rPr lang="nl-NL" dirty="0" smtClean="0"/>
              <a:t>Regie over leven</a:t>
            </a:r>
          </a:p>
          <a:p>
            <a:r>
              <a:rPr lang="nl-NL" dirty="0" smtClean="0"/>
              <a:t>Regie over dood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21088"/>
            <a:ext cx="2636912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Visie op dood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Dood is dood</a:t>
            </a:r>
          </a:p>
          <a:p>
            <a:pPr lvl="1"/>
            <a:r>
              <a:rPr lang="nl-NL" dirty="0" smtClean="0"/>
              <a:t>Er is geen leven na de dood</a:t>
            </a:r>
          </a:p>
          <a:p>
            <a:r>
              <a:rPr lang="nl-NL" dirty="0" smtClean="0"/>
              <a:t>Overgangsfase naar een volgend leven</a:t>
            </a:r>
          </a:p>
          <a:p>
            <a:pPr lvl="1"/>
            <a:r>
              <a:rPr lang="nl-NL" dirty="0" smtClean="0"/>
              <a:t>Paradijs</a:t>
            </a:r>
          </a:p>
          <a:p>
            <a:pPr lvl="1"/>
            <a:r>
              <a:rPr lang="nl-NL" dirty="0" smtClean="0"/>
              <a:t>Vuur</a:t>
            </a:r>
          </a:p>
          <a:p>
            <a:pPr lvl="1"/>
            <a:r>
              <a:rPr lang="nl-NL" dirty="0" smtClean="0"/>
              <a:t>Kwaad is een beproeving wat in volgend leven beter moet/kan</a:t>
            </a:r>
          </a:p>
          <a:p>
            <a:r>
              <a:rPr lang="nl-NL" dirty="0" smtClean="0"/>
              <a:t>Overgangsfase naar nieuwe vorm van leven</a:t>
            </a:r>
          </a:p>
          <a:p>
            <a:pPr lvl="1"/>
            <a:r>
              <a:rPr lang="nl-NL" dirty="0" smtClean="0"/>
              <a:t>Wedergeboorte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43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van 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3920"/>
          </a:xfrm>
        </p:spPr>
        <p:txBody>
          <a:bodyPr>
            <a:normAutofit/>
          </a:bodyPr>
          <a:lstStyle/>
          <a:p>
            <a:r>
              <a:rPr lang="nl-NL" dirty="0" smtClean="0"/>
              <a:t>Mensen bijstaan</a:t>
            </a:r>
          </a:p>
          <a:p>
            <a:pPr lvl="1"/>
            <a:r>
              <a:rPr lang="nl-NL" dirty="0" smtClean="0"/>
              <a:t>Angst reductie</a:t>
            </a:r>
          </a:p>
          <a:p>
            <a:pPr lvl="1"/>
            <a:r>
              <a:rPr lang="nl-NL" dirty="0"/>
              <a:t>V</a:t>
            </a:r>
            <a:r>
              <a:rPr lang="nl-NL" dirty="0" smtClean="0"/>
              <a:t>erdriet</a:t>
            </a:r>
          </a:p>
          <a:p>
            <a:pPr lvl="1"/>
            <a:r>
              <a:rPr lang="nl-NL" dirty="0" smtClean="0"/>
              <a:t>Rust</a:t>
            </a:r>
          </a:p>
          <a:p>
            <a:pPr lvl="1"/>
            <a:r>
              <a:rPr lang="nl-NL" dirty="0" smtClean="0"/>
              <a:t>Laatste wens</a:t>
            </a:r>
          </a:p>
          <a:p>
            <a:pPr lvl="1"/>
            <a:r>
              <a:rPr lang="nl-NL" dirty="0" smtClean="0"/>
              <a:t>Pijn bestrijding</a:t>
            </a:r>
          </a:p>
          <a:p>
            <a:pPr lvl="1"/>
            <a:r>
              <a:rPr lang="nl-NL" dirty="0" smtClean="0"/>
              <a:t>Comfort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437112"/>
            <a:ext cx="2302768" cy="230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van 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979824"/>
          </a:xfrm>
        </p:spPr>
        <p:txBody>
          <a:bodyPr>
            <a:normAutofit/>
          </a:bodyPr>
          <a:lstStyle/>
          <a:p>
            <a:r>
              <a:rPr lang="nl-NL" dirty="0" smtClean="0"/>
              <a:t>Familie begeleiden</a:t>
            </a:r>
          </a:p>
          <a:p>
            <a:pPr lvl="1"/>
            <a:r>
              <a:rPr lang="nl-NL" dirty="0" smtClean="0"/>
              <a:t>Angst reductie</a:t>
            </a:r>
          </a:p>
          <a:p>
            <a:pPr lvl="1"/>
            <a:r>
              <a:rPr lang="nl-NL" dirty="0"/>
              <a:t>V</a:t>
            </a:r>
            <a:r>
              <a:rPr lang="nl-NL" dirty="0" smtClean="0"/>
              <a:t>erdriet</a:t>
            </a:r>
          </a:p>
          <a:p>
            <a:pPr lvl="1"/>
            <a:r>
              <a:rPr lang="nl-NL" dirty="0" smtClean="0"/>
              <a:t>Wat kan familie verwachten</a:t>
            </a:r>
          </a:p>
          <a:p>
            <a:pPr lvl="2"/>
            <a:r>
              <a:rPr lang="nl-NL" dirty="0" smtClean="0"/>
              <a:t>Verandering ademhaling (</a:t>
            </a:r>
            <a:r>
              <a:rPr lang="nl-NL" dirty="0" err="1"/>
              <a:t>C</a:t>
            </a:r>
            <a:r>
              <a:rPr lang="nl-NL" dirty="0" err="1" smtClean="0"/>
              <a:t>heyne</a:t>
            </a:r>
            <a:r>
              <a:rPr lang="nl-NL" dirty="0" smtClean="0"/>
              <a:t> </a:t>
            </a:r>
            <a:r>
              <a:rPr lang="nl-NL" dirty="0" err="1"/>
              <a:t>S</a:t>
            </a:r>
            <a:r>
              <a:rPr lang="nl-NL" dirty="0" err="1" smtClean="0"/>
              <a:t>tokes</a:t>
            </a:r>
            <a:r>
              <a:rPr lang="nl-NL" dirty="0" smtClean="0"/>
              <a:t> ademhaling)</a:t>
            </a:r>
          </a:p>
          <a:p>
            <a:pPr lvl="2"/>
            <a:r>
              <a:rPr lang="nl-NL" dirty="0" smtClean="0"/>
              <a:t>Kleur</a:t>
            </a:r>
          </a:p>
          <a:p>
            <a:pPr lvl="2"/>
            <a:r>
              <a:rPr lang="nl-NL" dirty="0" smtClean="0"/>
              <a:t>Alertheid</a:t>
            </a:r>
          </a:p>
          <a:p>
            <a:pPr lvl="2"/>
            <a:r>
              <a:rPr lang="nl-NL" dirty="0" smtClean="0"/>
              <a:t>horen</a:t>
            </a:r>
          </a:p>
          <a:p>
            <a:r>
              <a:rPr lang="nl-NL" dirty="0" smtClean="0"/>
              <a:t>Geestelijk verzorger inschakelen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437112"/>
            <a:ext cx="2302768" cy="230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296</Words>
  <Application>Microsoft Office PowerPoint</Application>
  <PresentationFormat>Diavoorstelling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Overvloed</vt:lpstr>
      <vt:lpstr>Dood in onze samenleving</vt:lpstr>
      <vt:lpstr>Opdracht</vt:lpstr>
      <vt:lpstr>Mag je nog sterven?</vt:lpstr>
      <vt:lpstr>Waar kun je sterven</vt:lpstr>
      <vt:lpstr>Wensen van stervende</vt:lpstr>
      <vt:lpstr>cultuur</vt:lpstr>
      <vt:lpstr>Visie op dood</vt:lpstr>
      <vt:lpstr>Rol van verpleegkundige</vt:lpstr>
      <vt:lpstr>Rol van verpleegkundige</vt:lpstr>
      <vt:lpstr>Wensen/ behoefte</vt:lpstr>
      <vt:lpstr>opdrachten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 in onze samenleving</dc:title>
  <dc:creator>C.A. Hogenbirk</dc:creator>
  <cp:lastModifiedBy>C.A. Hogenbirk</cp:lastModifiedBy>
  <cp:revision>21</cp:revision>
  <dcterms:created xsi:type="dcterms:W3CDTF">2015-04-19T14:05:35Z</dcterms:created>
  <dcterms:modified xsi:type="dcterms:W3CDTF">2016-06-02T07:47:11Z</dcterms:modified>
</cp:coreProperties>
</file>